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2819400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СОЦИОЛОГИЯ МАССОВОЙ КОММУНИКАЦИИ КАК ОТРАСЛЬ СОВРЕМЕННОЙ НАУКИ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Виды </a:t>
            </a:r>
            <a:r>
              <a:rPr lang="ru-RU" b="1" dirty="0" smtClean="0"/>
              <a:t>и условия функционирования коммуникации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None/>
            </a:pPr>
            <a:r>
              <a:rPr lang="ru-RU" dirty="0" smtClean="0"/>
              <a:t>Виды </a:t>
            </a:r>
            <a:r>
              <a:rPr lang="ru-RU" dirty="0" smtClean="0"/>
              <a:t>коммуникации</a:t>
            </a:r>
            <a:r>
              <a:rPr lang="ru-RU" dirty="0" smtClean="0"/>
              <a:t>:</a:t>
            </a:r>
            <a:endParaRPr lang="ru-RU" b="1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Традиционное общение </a:t>
            </a:r>
            <a:r>
              <a:rPr lang="ru-RU" dirty="0" smtClean="0"/>
              <a:t>(неформальная коммуникация);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Дистанционная коммуникация:</a:t>
            </a:r>
          </a:p>
          <a:p>
            <a:pPr marL="514350" indent="-514350"/>
            <a:r>
              <a:rPr lang="ru-RU" b="1" i="1" dirty="0" smtClean="0"/>
              <a:t>Межличностная;</a:t>
            </a:r>
          </a:p>
          <a:p>
            <a:pPr marL="514350" indent="-514350"/>
            <a:r>
              <a:rPr lang="ru-RU" b="1" i="1" dirty="0" smtClean="0"/>
              <a:t>Специальная </a:t>
            </a:r>
            <a:r>
              <a:rPr lang="ru-RU" dirty="0" smtClean="0"/>
              <a:t>(отношения руководителей и подчиненных);</a:t>
            </a:r>
          </a:p>
          <a:p>
            <a:pPr marL="514350" indent="-514350"/>
            <a:r>
              <a:rPr lang="ru-RU" b="1" i="1" dirty="0" smtClean="0"/>
              <a:t>Массовая коммуникация</a:t>
            </a:r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Условия функционирования массовой коммуникации: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Массовая аудитория;</a:t>
            </a:r>
          </a:p>
          <a:p>
            <a:r>
              <a:rPr lang="ru-RU" b="1" dirty="0" smtClean="0"/>
              <a:t>Социальная значимость информации</a:t>
            </a:r>
            <a:r>
              <a:rPr lang="ru-RU" dirty="0" smtClean="0"/>
              <a:t> соответствует социальным ожиданиям массовой аудитории;</a:t>
            </a:r>
          </a:p>
          <a:p>
            <a:r>
              <a:rPr lang="ru-RU" b="1" dirty="0" smtClean="0"/>
              <a:t>Целостная система массовых коммуникаций;</a:t>
            </a:r>
          </a:p>
          <a:p>
            <a:r>
              <a:rPr lang="ru-RU" b="1" dirty="0" smtClean="0"/>
              <a:t>Процесс производства информации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3.</a:t>
            </a:r>
            <a:r>
              <a:rPr lang="ru-RU" b="1" dirty="0" smtClean="0"/>
              <a:t>Функции </a:t>
            </a:r>
            <a:r>
              <a:rPr lang="ru-RU" b="1" dirty="0" smtClean="0"/>
              <a:t>коммуникации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b="1" i="1" dirty="0" smtClean="0"/>
              <a:t>ФУНКЦИИ </a:t>
            </a:r>
            <a:r>
              <a:rPr lang="ru-RU" b="1" i="1" dirty="0" smtClean="0"/>
              <a:t>КОММУНИКАЦИИ</a:t>
            </a:r>
          </a:p>
          <a:p>
            <a:pPr marL="514350" indent="-514350" algn="ctr">
              <a:buNone/>
            </a:pPr>
            <a:r>
              <a:rPr lang="ru-RU" dirty="0" smtClean="0"/>
              <a:t>(по </a:t>
            </a:r>
            <a:r>
              <a:rPr lang="ru-RU" dirty="0" smtClean="0"/>
              <a:t>Г. </a:t>
            </a:r>
            <a:r>
              <a:rPr lang="ru-RU" dirty="0" err="1" smtClean="0"/>
              <a:t>Лассвеллу</a:t>
            </a:r>
            <a:r>
              <a:rPr lang="ru-RU" dirty="0" smtClean="0"/>
              <a:t>)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Информационная (обозрение окружающего мира;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Корреляция с социальными структурами (взаимодействие с обществом и воздействие на него);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Познавательно-культурологическая (передача культурного начала)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К. Райт :</a:t>
            </a:r>
          </a:p>
          <a:p>
            <a:pPr>
              <a:buNone/>
            </a:pPr>
            <a:r>
              <a:rPr lang="ru-RU" dirty="0" smtClean="0"/>
              <a:t>4. Развлекательная функция</a:t>
            </a:r>
          </a:p>
          <a:p>
            <a:pPr>
              <a:buNone/>
            </a:pPr>
            <a:r>
              <a:rPr lang="ru-RU" dirty="0" smtClean="0"/>
              <a:t>Современные ученые: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err="1" smtClean="0"/>
              <a:t>Мобилизирующая</a:t>
            </a:r>
            <a:r>
              <a:rPr lang="ru-RU" dirty="0" smtClean="0"/>
              <a:t> функция.</a:t>
            </a:r>
          </a:p>
          <a:p>
            <a:pPr algn="ctr">
              <a:buNone/>
            </a:pPr>
            <a:r>
              <a:rPr lang="ru-RU" dirty="0" smtClean="0"/>
              <a:t>Т.О.: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Информационная</a:t>
            </a:r>
            <a:r>
              <a:rPr lang="ru-RU" dirty="0" smtClean="0"/>
              <a:t> – распространение сведений о наиболее важных событиях;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Образовательная</a:t>
            </a:r>
            <a:r>
              <a:rPr lang="ru-RU" dirty="0" smtClean="0"/>
              <a:t> – обогащение людей знаниями;</a:t>
            </a:r>
            <a:endParaRPr lang="ru-RU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 startAt="3"/>
            </a:pPr>
            <a:r>
              <a:rPr lang="ru-RU" b="1" i="1" dirty="0" smtClean="0"/>
              <a:t>Личностная идентификация</a:t>
            </a:r>
            <a:r>
              <a:rPr lang="ru-RU" dirty="0" smtClean="0"/>
              <a:t> – помогают человеку понять самого себя, идентифицировать себя с конкретной социальной средой;</a:t>
            </a:r>
          </a:p>
          <a:p>
            <a:pPr marL="514350" indent="-514350">
              <a:buAutoNum type="arabicPeriod" startAt="3"/>
            </a:pPr>
            <a:r>
              <a:rPr lang="ru-RU" b="1" i="1" dirty="0" smtClean="0"/>
              <a:t>Социальной интеграции</a:t>
            </a:r>
            <a:r>
              <a:rPr lang="ru-RU" dirty="0" smtClean="0"/>
              <a:t> – организация социального диалога;</a:t>
            </a:r>
          </a:p>
          <a:p>
            <a:pPr marL="514350" indent="-514350">
              <a:buAutoNum type="arabicPeriod" startAt="3"/>
            </a:pPr>
            <a:r>
              <a:rPr lang="ru-RU" b="1" i="1" dirty="0" smtClean="0"/>
              <a:t>Формирование общественного мнения;</a:t>
            </a:r>
          </a:p>
          <a:p>
            <a:pPr marL="514350" indent="-514350">
              <a:buAutoNum type="arabicPeriod" startAt="3"/>
            </a:pPr>
            <a:r>
              <a:rPr lang="ru-RU" b="1" i="1" dirty="0" smtClean="0"/>
              <a:t>Функция критики и контроля;</a:t>
            </a:r>
          </a:p>
          <a:p>
            <a:pPr marL="514350" indent="-514350">
              <a:buAutoNum type="arabicPeriod" startAt="3"/>
            </a:pPr>
            <a:r>
              <a:rPr lang="ru-RU" b="1" i="1" dirty="0" smtClean="0"/>
              <a:t>Мобилизационная функция</a:t>
            </a:r>
            <a:r>
              <a:rPr lang="ru-RU" dirty="0" smtClean="0"/>
              <a:t> – повышение социального и политического участия населения;</a:t>
            </a:r>
          </a:p>
          <a:p>
            <a:pPr marL="514350" indent="-514350">
              <a:buAutoNum type="arabicPeriod" startAt="3"/>
            </a:pPr>
            <a:r>
              <a:rPr lang="ru-RU" b="1" i="1" dirty="0" smtClean="0"/>
              <a:t>Функция развлечения</a:t>
            </a:r>
            <a:r>
              <a:rPr lang="ru-RU" dirty="0" smtClean="0"/>
              <a:t> – проникновение личности в сферу искусства, сохранение культурных традиций.</a:t>
            </a:r>
            <a:endParaRPr lang="ru-RU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4. Объект </a:t>
            </a:r>
            <a:r>
              <a:rPr lang="ru-RU" b="1" dirty="0" smtClean="0"/>
              <a:t>и предмет массовой коммуникации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3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	</a:t>
            </a:r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Объект социологии массовой коммуникации</a:t>
            </a:r>
            <a:r>
              <a:rPr lang="ru-RU" dirty="0" smtClean="0"/>
              <a:t> – объективно существующая и протекающая  в режиме реального времени постоянно развивающаяся массово-коммуникативная деятельность.</a:t>
            </a:r>
            <a:endParaRPr lang="ru-RU" b="1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31241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b="1" i="1" dirty="0" smtClean="0"/>
              <a:t>Предмет социологии массовой коммуникации</a:t>
            </a:r>
            <a:r>
              <a:rPr lang="ru-RU" dirty="0" smtClean="0"/>
              <a:t> – совокупность общих закономерностей коммуникационной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Структуры массовой коммуникации: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b="1" i="1" dirty="0" smtClean="0"/>
              <a:t>Массовая коммуникация в системе социально-политических отношений</a:t>
            </a:r>
            <a:r>
              <a:rPr lang="ru-RU" dirty="0" smtClean="0"/>
              <a:t> – исследуются основные субъекты социально-политического взаимодействия;</a:t>
            </a:r>
          </a:p>
          <a:p>
            <a:pPr marL="514350" indent="-514350">
              <a:buAutoNum type="arabicPeriod"/>
            </a:pPr>
            <a:r>
              <a:rPr lang="ru-RU" b="1" i="1" dirty="0" smtClean="0"/>
              <a:t>Социально-политические детерминанты массовой коммуникации</a:t>
            </a:r>
            <a:r>
              <a:rPr lang="ru-RU" dirty="0" smtClean="0"/>
              <a:t> – рассматривается влияние массовой коммуникации на процесс социализации личности;</a:t>
            </a:r>
            <a:endParaRPr lang="ru-RU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3. Теоретическая модель средств массовой информации</a:t>
            </a:r>
            <a:r>
              <a:rPr lang="ru-RU" dirty="0" smtClean="0"/>
              <a:t> – во внимание берутся проблемы глобализации;</a:t>
            </a:r>
          </a:p>
          <a:p>
            <a:pPr>
              <a:buNone/>
            </a:pPr>
            <a:r>
              <a:rPr lang="ru-RU" b="1" i="1" dirty="0" smtClean="0"/>
              <a:t>4. Методология социологического исследования массовой коммуникации</a:t>
            </a:r>
            <a:r>
              <a:rPr lang="ru-RU" dirty="0" smtClean="0"/>
              <a:t> – излагается методология и процедура социологического исследования </a:t>
            </a:r>
            <a:r>
              <a:rPr lang="ru-RU" smtClean="0"/>
              <a:t>массовой коммуникации.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Коммуникация как форма социального взаимодействия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Виды и условия функционирования коммуникации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Функции коммуникации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Объект и предмет массовой коммуникации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1. Коммуникация </a:t>
            </a:r>
            <a:r>
              <a:rPr lang="ru-RU" sz="3600" b="1" dirty="0" smtClean="0"/>
              <a:t>как форма социального взаимодействия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Коммуникация</a:t>
            </a:r>
            <a:r>
              <a:rPr lang="ru-RU" dirty="0" smtClean="0"/>
              <a:t> (лат. </a:t>
            </a:r>
            <a:r>
              <a:rPr lang="en-US" dirty="0" smtClean="0"/>
              <a:t>c</a:t>
            </a:r>
            <a:r>
              <a:rPr lang="en-US" dirty="0" smtClean="0"/>
              <a:t>ommunication) – </a:t>
            </a:r>
            <a:r>
              <a:rPr lang="ru-RU" dirty="0" smtClean="0"/>
              <a:t>связь, сообщение, обмен.</a:t>
            </a:r>
          </a:p>
          <a:p>
            <a:pPr>
              <a:buNone/>
            </a:pPr>
            <a:endParaRPr lang="ru-RU" sz="1000" dirty="0" smtClean="0"/>
          </a:p>
          <a:p>
            <a:pPr algn="ctr">
              <a:buNone/>
            </a:pPr>
            <a:r>
              <a:rPr lang="ru-RU" b="1" i="1" dirty="0" smtClean="0"/>
              <a:t>ТИПЫ КОММУНИКАЦИИ:</a:t>
            </a:r>
          </a:p>
          <a:p>
            <a:pPr algn="ctr">
              <a:buNone/>
            </a:pPr>
            <a:endParaRPr lang="ru-RU" sz="900" b="1" i="1" dirty="0" smtClean="0"/>
          </a:p>
          <a:p>
            <a:pPr marL="514350" indent="-514350" algn="just">
              <a:buAutoNum type="arabicPeriod"/>
            </a:pPr>
            <a:r>
              <a:rPr lang="ru-RU" dirty="0" smtClean="0"/>
              <a:t>Материальная (миграция населения);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Генетическая (биологическая);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Психическая (</a:t>
            </a:r>
            <a:r>
              <a:rPr lang="ru-RU" dirty="0" err="1" smtClean="0"/>
              <a:t>внутриличностная</a:t>
            </a:r>
            <a:r>
              <a:rPr lang="ru-RU" dirty="0" smtClean="0"/>
              <a:t>) и др.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Структурные элементы коммуникации: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Передающий субъект (коммуникатор);</a:t>
            </a:r>
          </a:p>
          <a:p>
            <a:r>
              <a:rPr lang="ru-RU" dirty="0" smtClean="0"/>
              <a:t>Сообщение;</a:t>
            </a:r>
          </a:p>
          <a:p>
            <a:r>
              <a:rPr lang="ru-RU" dirty="0" smtClean="0"/>
              <a:t>Принимающий субъект (реципиент)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Формула Г. </a:t>
            </a:r>
            <a:r>
              <a:rPr lang="ru-RU" sz="3200" b="1" i="1" dirty="0" err="1" smtClean="0"/>
              <a:t>Лассвелла</a:t>
            </a:r>
            <a:r>
              <a:rPr lang="ru-RU" sz="3200" b="1" i="1" dirty="0" smtClean="0"/>
              <a:t> (структура осуществления процесса коммуникации)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905000"/>
            <a:ext cx="1219200" cy="3962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Кто?</a:t>
            </a: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Коммуникатор</a:t>
            </a: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Исследование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9800" y="1905000"/>
            <a:ext cx="1143000" cy="3962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говорит?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000" dirty="0" smtClean="0"/>
              <a:t>Сообщение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err="1" smtClean="0"/>
              <a:t>Контент-анализ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33800" y="1905000"/>
            <a:ext cx="1143000" cy="3962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какому каналу?</a:t>
            </a:r>
          </a:p>
          <a:p>
            <a:pPr algn="ctr"/>
            <a:endParaRPr lang="ru-RU" dirty="0" smtClean="0"/>
          </a:p>
          <a:p>
            <a:pPr algn="ctr"/>
            <a:endParaRPr lang="ru-RU" sz="1400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Средство</a:t>
            </a:r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sz="1100" dirty="0" smtClean="0"/>
          </a:p>
          <a:p>
            <a:pPr algn="ctr"/>
            <a:r>
              <a:rPr lang="ru-RU" dirty="0" smtClean="0"/>
              <a:t>Анализ канала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1905000"/>
            <a:ext cx="1219200" cy="3962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Кому?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Приемник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Исследование аудитории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10400" y="1905000"/>
            <a:ext cx="1295400" cy="3962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каким эффектом?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Эффект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Исследование эффекта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09600" y="3048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" y="44958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09800" y="30480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209800" y="44958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33800" y="30480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733800" y="44958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257800" y="3048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57800" y="4572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010400" y="3048000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010400" y="4572000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1828800" y="2514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352800" y="2514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4876800" y="2514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6477000" y="2514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>
            <a:off x="1104900" y="31623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 flipH="1" flipV="1">
            <a:off x="1104900" y="4381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5400000">
            <a:off x="2629694" y="3162300"/>
            <a:ext cx="2278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 flipH="1" flipV="1">
            <a:off x="2628900" y="4381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rot="5400000">
            <a:off x="4152900" y="31623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rot="5400000" flipH="1" flipV="1">
            <a:off x="4229100" y="43815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rot="5400000">
            <a:off x="5753100" y="31623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5400000" flipH="1" flipV="1">
            <a:off x="5753100" y="4457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rot="5400000">
            <a:off x="7505700" y="31623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rot="5400000" flipH="1" flipV="1">
            <a:off x="7505700" y="44577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Коммуникация</a:t>
            </a:r>
            <a:r>
              <a:rPr lang="ru-RU" dirty="0" smtClean="0"/>
              <a:t> – это форма деятельности, в обязательном случае имеющая адресата и ориентированная на его восприятие.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Коммуникация</a:t>
            </a:r>
            <a:r>
              <a:rPr lang="ru-RU" dirty="0" smtClean="0"/>
              <a:t>  - это обмен социальными действиями (социальное взаимодействие).</a:t>
            </a:r>
          </a:p>
          <a:p>
            <a:pPr>
              <a:buNone/>
            </a:pPr>
            <a:r>
              <a:rPr lang="ru-RU" b="1" dirty="0" smtClean="0"/>
              <a:t>	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Базовые составляющие социальной коммуникации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Гносеологический аспект:</a:t>
            </a:r>
          </a:p>
          <a:p>
            <a:pPr marL="514350" indent="-514350"/>
            <a:r>
              <a:rPr lang="ru-RU" dirty="0" smtClean="0"/>
              <a:t>особенности характера коммуникации в тех или иных социальных слоях;</a:t>
            </a:r>
          </a:p>
          <a:p>
            <a:pPr marL="514350" indent="-514350"/>
            <a:r>
              <a:rPr lang="ru-RU" dirty="0" smtClean="0"/>
              <a:t>м</a:t>
            </a:r>
            <a:r>
              <a:rPr lang="ru-RU" dirty="0" smtClean="0"/>
              <a:t>ножественность функций массовой коммуникации;</a:t>
            </a:r>
          </a:p>
          <a:p>
            <a:pPr marL="514350" indent="-514350"/>
            <a:r>
              <a:rPr lang="ru-RU" dirty="0" smtClean="0"/>
              <a:t>о</a:t>
            </a:r>
            <a:r>
              <a:rPr lang="ru-RU" dirty="0" smtClean="0"/>
              <a:t>боснование единиц коммуникации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2. Методологический аспект социальной коммуникации происходит из целого ряда научных теоретических направлений:</a:t>
            </a:r>
          </a:p>
          <a:p>
            <a:pPr>
              <a:buNone/>
            </a:pPr>
            <a:endParaRPr lang="ru-RU" sz="1100" dirty="0" smtClean="0"/>
          </a:p>
          <a:p>
            <a:r>
              <a:rPr lang="ru-RU" dirty="0" err="1" smtClean="0"/>
              <a:t>Бихевиористы</a:t>
            </a:r>
            <a:r>
              <a:rPr lang="ru-RU" dirty="0" smtClean="0"/>
              <a:t> («стимул-реакция»);</a:t>
            </a:r>
          </a:p>
          <a:p>
            <a:r>
              <a:rPr lang="ru-RU" dirty="0" smtClean="0"/>
              <a:t>Символический </a:t>
            </a:r>
            <a:r>
              <a:rPr lang="ru-RU" dirty="0" err="1" smtClean="0"/>
              <a:t>интеракционизм</a:t>
            </a:r>
            <a:r>
              <a:rPr lang="ru-RU" dirty="0" smtClean="0"/>
              <a:t> (межличностные взаимоотношения);</a:t>
            </a:r>
          </a:p>
          <a:p>
            <a:r>
              <a:rPr lang="ru-RU" dirty="0" smtClean="0"/>
              <a:t>Персоналисты (внутренняя коммуникация);</a:t>
            </a:r>
          </a:p>
          <a:p>
            <a:r>
              <a:rPr lang="ru-RU" dirty="0" smtClean="0"/>
              <a:t>Иррационалистический подход (взаимопонимание сторон);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Экзистенционалисты</a:t>
            </a:r>
            <a:r>
              <a:rPr lang="ru-RU" dirty="0" smtClean="0"/>
              <a:t> (отношение к другому человеку);</a:t>
            </a:r>
          </a:p>
          <a:p>
            <a:r>
              <a:rPr lang="ru-RU" dirty="0" smtClean="0"/>
              <a:t>Рационалистический подход (основывается на концепции технологического детерминизма (теории информационного общества)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352</Words>
  <PresentationFormat>Экран (4:3)</PresentationFormat>
  <Paragraphs>128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СОЦИОЛОГИЯ МАССОВОЙ КОММУНИКАЦИИ КАК ОТРАСЛЬ СОВРЕМЕННОЙ НАУКИ</vt:lpstr>
      <vt:lpstr>СОДЕРЖАНИЕ</vt:lpstr>
      <vt:lpstr> 1. Коммуникация как форма социального взаимодействия </vt:lpstr>
      <vt:lpstr> Структурные элементы коммуникации:</vt:lpstr>
      <vt:lpstr>Формула Г. Лассвелла (структура осуществления процесса коммуникации)</vt:lpstr>
      <vt:lpstr>Слайд 6</vt:lpstr>
      <vt:lpstr>Базовые составляющие социальной коммуникации</vt:lpstr>
      <vt:lpstr>Слайд 8</vt:lpstr>
      <vt:lpstr>Слайд 9</vt:lpstr>
      <vt:lpstr>  2. Виды и условия функционирования коммуникации  </vt:lpstr>
      <vt:lpstr>Условия функционирования массовой коммуникации:</vt:lpstr>
      <vt:lpstr>   3.Функции коммуникации  </vt:lpstr>
      <vt:lpstr>Слайд 13</vt:lpstr>
      <vt:lpstr>Слайд 14</vt:lpstr>
      <vt:lpstr> 4. Объект и предмет массовой коммуникации </vt:lpstr>
      <vt:lpstr>Слайд 16</vt:lpstr>
      <vt:lpstr>Структуры массовой коммуникации: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СОЦИОЛОГИЯ МАССОВОЙ КОММУНИКАЦИИ КАК ОТРАСЛЬ СОВРЕМЕННОЙ НАУКИ</dc:title>
  <cp:lastModifiedBy>Артём</cp:lastModifiedBy>
  <cp:revision>14</cp:revision>
  <dcterms:modified xsi:type="dcterms:W3CDTF">2016-02-16T22:04:43Z</dcterms:modified>
</cp:coreProperties>
</file>